
<file path=[Content_Types].xml><?xml version="1.0" encoding="utf-8"?>
<Types xmlns="http://schemas.openxmlformats.org/package/2006/content-types">
  <Default Extension="png" ContentType="image/png"/>
  <Default Extension="bmp" ContentType="image/bmp"/>
  <Default Extension="pdf" ContentType="application/pdf"/>
  <Default Extension="rels" ContentType="application/vnd.openxmlformats-package.relationships+xml"/>
  <Default Extension="jpeg" ContentType="image/jpg"/>
  <Default Extension="mov" ContentType="application/movie"/>
  <Default Extension="xml" ContentType="application/xml"/>
  <Default Extension="gif" ContentType="image/gif"/>
  <Default Extension="tif" ContentType="image/tif"/>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officeDocument" Target="ppt/presentation.xml"/><Relationship Id="rId2" Type="http://schemas.openxmlformats.org/officeDocument/2006/relationships/extended-properties" Target="docProps/app.xml"/><Relationship Id="rId1"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8288000" cy="10287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ommentAuthors" Target="commentAuthors.xml"/><Relationship Id="rId21" Type="http://schemas.openxmlformats.org/officeDocument/2006/relationships/customXml" Target="../customXml/item2.xml"/><Relationship Id="rId7" Type="http://schemas.openxmlformats.org/officeDocument/2006/relationships/notesMaster" Target="notesMasters/notesMaster1.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viewProps" Target="viewProps.xml"/><Relationship Id="rId16" Type="http://schemas.openxmlformats.org/officeDocument/2006/relationships/slide" Target="slides/slide9.xml"/><Relationship Id="rId20" Type="http://schemas.openxmlformats.org/officeDocument/2006/relationships/customXml" Target="../customXml/item1.xml"/><Relationship Id="rId1" Type="http://schemas.openxmlformats.org/officeDocument/2006/relationships/presProps" Target="presProps.xml"/><Relationship Id="rId6" Type="http://schemas.openxmlformats.org/officeDocument/2006/relationships/theme" Target="theme/theme1.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tableStyles" Target="tableStyles.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ustomXml" Target="../customXml/item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xfrm>
            <a:off x="457200" y="274638"/>
            <a:ext cx="8229600" cy="1143001"/>
          </a:xfrm>
          <a:prstGeom prst="rect">
            <a:avLst/>
          </a:prstGeom>
        </p:spPr>
        <p:txBody>
          <a:bodyPr/>
          <a:lstStyle/>
          <a:p>
            <a:pPr/>
            <a:r>
              <a:t>Title Text</a:t>
            </a:r>
          </a:p>
        </p:txBody>
      </p:sp>
      <p:sp>
        <p:nvSpPr>
          <p:cNvPr id="21" name="Body Level One…"/>
          <p:cNvSpPr txBox="1"/>
          <p:nvPr>
            <p:ph type="body" sz="quarter" idx="1"/>
          </p:nvPr>
        </p:nvSpPr>
        <p:spPr>
          <a:xfrm>
            <a:off x="457200" y="1600200"/>
            <a:ext cx="8229600" cy="452596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xfrm>
            <a:off x="457200" y="274638"/>
            <a:ext cx="8229600" cy="1143001"/>
          </a:xfrm>
          <a:prstGeom prst="rect">
            <a:avLst/>
          </a:prstGeom>
        </p:spPr>
        <p:txBody>
          <a:bodyPr/>
          <a:lstStyle/>
          <a:p>
            <a:pPr/>
            <a:r>
              <a:t>Title Text</a:t>
            </a:r>
          </a:p>
        </p:txBody>
      </p:sp>
      <p:sp>
        <p:nvSpPr>
          <p:cNvPr id="39" name="Body Level One…"/>
          <p:cNvSpPr txBox="1"/>
          <p:nvPr>
            <p:ph type="body" sz="quarter"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457200" y="274638"/>
            <a:ext cx="8229600" cy="1143001"/>
          </a:xfrm>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xfrm>
            <a:off x="457200" y="274638"/>
            <a:ext cx="8229600" cy="1143001"/>
          </a:xfrm>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73" name="Body Level One…"/>
          <p:cNvSpPr txBox="1"/>
          <p:nvPr>
            <p:ph type="body" sz="quarter"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83" name="Picture Placeholder 2"/>
          <p:cNvSpPr/>
          <p:nvPr>
            <p:ph type="pic" sz="quarter" idx="21"/>
          </p:nvPr>
        </p:nvSpPr>
        <p:spPr>
          <a:xfrm>
            <a:off x="1792288" y="612775"/>
            <a:ext cx="5486401" cy="4114800"/>
          </a:xfrm>
          <a:prstGeom prst="rect">
            <a:avLst/>
          </a:prstGeom>
        </p:spPr>
        <p:txBody>
          <a:bodyPr lIns="91439" rIns="91439">
            <a:noAutofit/>
          </a:bodyPr>
          <a:lstStyle/>
          <a:p>
            <a:pPr/>
          </a:p>
        </p:txBody>
      </p:sp>
      <p:sp>
        <p:nvSpPr>
          <p:cNvPr id="84" name="Body Level One…"/>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14400" y="138112"/>
            <a:ext cx="16459200" cy="226218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914400" y="2400300"/>
            <a:ext cx="16459200" cy="78867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AutoShape 2"/>
          <p:cNvSpPr/>
          <p:nvPr/>
        </p:nvSpPr>
        <p:spPr>
          <a:xfrm>
            <a:off x="0" y="-1"/>
            <a:ext cx="406854" cy="2575834"/>
          </a:xfrm>
          <a:prstGeom prst="rect">
            <a:avLst/>
          </a:prstGeom>
          <a:solidFill>
            <a:srgbClr val="CB3A4A"/>
          </a:solidFill>
          <a:ln w="12700">
            <a:miter lim="400000"/>
          </a:ln>
        </p:spPr>
        <p:txBody>
          <a:bodyPr lIns="45719" rIns="45719"/>
          <a:lstStyle/>
          <a:p>
            <a:pPr/>
          </a:p>
        </p:txBody>
      </p:sp>
      <p:pic>
        <p:nvPicPr>
          <p:cNvPr id="95" name="Picture 3" descr="Picture 3"/>
          <p:cNvPicPr>
            <a:picLocks noChangeAspect="1"/>
          </p:cNvPicPr>
          <p:nvPr/>
        </p:nvPicPr>
        <p:blipFill>
          <a:blip r:embed="rId2">
            <a:extLst/>
          </a:blip>
          <a:stretch>
            <a:fillRect/>
          </a:stretch>
        </p:blipFill>
        <p:spPr>
          <a:xfrm>
            <a:off x="10686370" y="6606526"/>
            <a:ext cx="7601630" cy="3680474"/>
          </a:xfrm>
          <a:prstGeom prst="rect">
            <a:avLst/>
          </a:prstGeom>
          <a:ln w="12700">
            <a:miter lim="400000"/>
          </a:ln>
        </p:spPr>
      </p:pic>
      <p:grpSp>
        <p:nvGrpSpPr>
          <p:cNvPr id="98" name="Group 4"/>
          <p:cNvGrpSpPr/>
          <p:nvPr/>
        </p:nvGrpSpPr>
        <p:grpSpPr>
          <a:xfrm>
            <a:off x="2120370" y="1735307"/>
            <a:ext cx="11581512" cy="4272976"/>
            <a:chOff x="0" y="0"/>
            <a:chExt cx="11581510" cy="4272975"/>
          </a:xfrm>
        </p:grpSpPr>
        <p:sp>
          <p:nvSpPr>
            <p:cNvPr id="96" name="TextBox 5"/>
            <p:cNvSpPr txBox="1"/>
            <p:nvPr/>
          </p:nvSpPr>
          <p:spPr>
            <a:xfrm>
              <a:off x="0" y="3672909"/>
              <a:ext cx="11581511" cy="6000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ts val="4900"/>
                </a:lnSpc>
                <a:defRPr sz="3500">
                  <a:solidFill>
                    <a:srgbClr val="CB3A4A"/>
                  </a:solidFill>
                  <a:latin typeface="Telegraf"/>
                  <a:ea typeface="Telegraf"/>
                  <a:cs typeface="Telegraf"/>
                  <a:sym typeface="Telegraf"/>
                </a:defRPr>
              </a:lvl1pPr>
            </a:lstStyle>
            <a:p>
              <a:pPr/>
              <a:r>
                <a:t>Mindset Matters: Session 2 </a:t>
              </a:r>
            </a:p>
          </p:txBody>
        </p:sp>
        <p:sp>
          <p:nvSpPr>
            <p:cNvPr id="97" name="TextBox 6"/>
            <p:cNvSpPr txBox="1"/>
            <p:nvPr/>
          </p:nvSpPr>
          <p:spPr>
            <a:xfrm>
              <a:off x="0" y="0"/>
              <a:ext cx="11581511" cy="33597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ts val="13100"/>
                </a:lnSpc>
                <a:defRPr sz="12500">
                  <a:solidFill>
                    <a:srgbClr val="255C78"/>
                  </a:solidFill>
                  <a:latin typeface="Telegraf Bold"/>
                  <a:ea typeface="Telegraf Bold"/>
                  <a:cs typeface="Telegraf Bold"/>
                  <a:sym typeface="Telegraf Bold"/>
                </a:defRPr>
              </a:lvl1pPr>
            </a:lstStyle>
            <a:p>
              <a:pPr/>
              <a:r>
                <a:t>Powering Up The Positive</a:t>
              </a:r>
            </a:p>
          </p:txBody>
        </p:sp>
      </p:grpSp>
      <p:sp>
        <p:nvSpPr>
          <p:cNvPr id="99" name="AutoShape 7"/>
          <p:cNvSpPr/>
          <p:nvPr/>
        </p:nvSpPr>
        <p:spPr>
          <a:xfrm>
            <a:off x="0" y="2570389"/>
            <a:ext cx="406854" cy="2575833"/>
          </a:xfrm>
          <a:prstGeom prst="rect">
            <a:avLst/>
          </a:prstGeom>
          <a:solidFill>
            <a:srgbClr val="255C78"/>
          </a:solidFill>
          <a:ln w="12700">
            <a:miter lim="400000"/>
          </a:ln>
        </p:spPr>
        <p:txBody>
          <a:bodyPr lIns="45719" rIns="45719"/>
          <a:lstStyle/>
          <a:p>
            <a:pPr/>
          </a:p>
        </p:txBody>
      </p:sp>
      <p:sp>
        <p:nvSpPr>
          <p:cNvPr id="100" name="AutoShape 8"/>
          <p:cNvSpPr/>
          <p:nvPr/>
        </p:nvSpPr>
        <p:spPr>
          <a:xfrm>
            <a:off x="0" y="5140778"/>
            <a:ext cx="406854" cy="2575833"/>
          </a:xfrm>
          <a:prstGeom prst="rect">
            <a:avLst/>
          </a:prstGeom>
          <a:solidFill>
            <a:srgbClr val="CB3A4A"/>
          </a:solidFill>
          <a:ln w="12700">
            <a:miter lim="400000"/>
          </a:ln>
        </p:spPr>
        <p:txBody>
          <a:bodyPr lIns="45719" rIns="45719"/>
          <a:lstStyle/>
          <a:p>
            <a:pPr/>
          </a:p>
        </p:txBody>
      </p:sp>
      <p:sp>
        <p:nvSpPr>
          <p:cNvPr id="101" name="AutoShape 9"/>
          <p:cNvSpPr/>
          <p:nvPr/>
        </p:nvSpPr>
        <p:spPr>
          <a:xfrm>
            <a:off x="0" y="7711168"/>
            <a:ext cx="406854" cy="2575833"/>
          </a:xfrm>
          <a:prstGeom prst="rect">
            <a:avLst/>
          </a:prstGeom>
          <a:solidFill>
            <a:srgbClr val="255C78"/>
          </a:solid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AutoShape 2"/>
          <p:cNvSpPr/>
          <p:nvPr/>
        </p:nvSpPr>
        <p:spPr>
          <a:xfrm>
            <a:off x="10046154" y="0"/>
            <a:ext cx="8241846" cy="10287000"/>
          </a:xfrm>
          <a:prstGeom prst="rect">
            <a:avLst/>
          </a:prstGeom>
          <a:solidFill>
            <a:srgbClr val="19486A"/>
          </a:solidFill>
          <a:ln w="12700">
            <a:miter lim="400000"/>
          </a:ln>
        </p:spPr>
        <p:txBody>
          <a:bodyPr lIns="45719" rIns="45719"/>
          <a:lstStyle/>
          <a:p>
            <a:pPr/>
          </a:p>
        </p:txBody>
      </p:sp>
      <p:sp>
        <p:nvSpPr>
          <p:cNvPr id="155" name="Freeform 4"/>
          <p:cNvSpPr/>
          <p:nvPr/>
        </p:nvSpPr>
        <p:spPr>
          <a:xfrm>
            <a:off x="-228926" y="11962"/>
            <a:ext cx="10275080" cy="10275038"/>
          </a:xfrm>
          <a:prstGeom prst="rect">
            <a:avLst/>
          </a:prstGeom>
          <a:solidFill>
            <a:srgbClr val="FFFFFF"/>
          </a:solidFill>
          <a:ln>
            <a:solidFill>
              <a:srgbClr val="000000"/>
            </a:solidFill>
          </a:ln>
        </p:spPr>
        <p:txBody>
          <a:bodyPr lIns="45719" rIns="45719"/>
          <a:lstStyle/>
          <a:p>
            <a:pPr/>
          </a:p>
        </p:txBody>
      </p:sp>
      <p:sp>
        <p:nvSpPr>
          <p:cNvPr id="156" name="Freeform 6"/>
          <p:cNvSpPr/>
          <p:nvPr/>
        </p:nvSpPr>
        <p:spPr>
          <a:xfrm>
            <a:off x="-228926" y="11962"/>
            <a:ext cx="10275080" cy="10275038"/>
          </a:xfrm>
          <a:prstGeom prst="rect">
            <a:avLst/>
          </a:prstGeom>
          <a:blipFill>
            <a:blip r:embed="rId2"/>
            <a:stretch>
              <a:fillRect/>
            </a:stretch>
          </a:blipFill>
          <a:ln w="12700">
            <a:miter lim="400000"/>
          </a:ln>
        </p:spPr>
        <p:txBody>
          <a:bodyPr lIns="45719" rIns="45719"/>
          <a:lstStyle/>
          <a:p>
            <a:pPr/>
          </a:p>
        </p:txBody>
      </p:sp>
      <p:sp>
        <p:nvSpPr>
          <p:cNvPr id="157" name="TextBox 7"/>
          <p:cNvSpPr txBox="1"/>
          <p:nvPr/>
        </p:nvSpPr>
        <p:spPr>
          <a:xfrm>
            <a:off x="11360160" y="593266"/>
            <a:ext cx="6305863" cy="5283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3000"/>
              </a:lnSpc>
              <a:defRPr sz="2400">
                <a:solidFill>
                  <a:srgbClr val="FFFFFF"/>
                </a:solidFill>
                <a:latin typeface="Telegraf Bold"/>
                <a:ea typeface="Telegraf Bold"/>
                <a:cs typeface="Telegraf Bold"/>
                <a:sym typeface="Telegraf Bold"/>
              </a:defRPr>
            </a:pPr>
            <a:r>
              <a:t>5 MINUTE TOOL: JOLTS OF JOY</a:t>
            </a:r>
          </a:p>
          <a:p>
            <a:pPr>
              <a:lnSpc>
                <a:spcPts val="3000"/>
              </a:lnSpc>
              <a:defRPr sz="2400"/>
            </a:pPr>
          </a:p>
          <a:p>
            <a:pPr>
              <a:lnSpc>
                <a:spcPts val="3000"/>
              </a:lnSpc>
              <a:defRPr sz="2400">
                <a:solidFill>
                  <a:srgbClr val="FFFFFF"/>
                </a:solidFill>
                <a:latin typeface="Telegraf"/>
                <a:ea typeface="Telegraf"/>
                <a:cs typeface="Telegraf"/>
                <a:sym typeface="Telegraf"/>
              </a:defRPr>
            </a:pPr>
            <a:r>
              <a:t>Write down 5 things that really make you smile and feel happy. It could be a favourite song, a funny dog video on YouTube, a cartoon, a photo of someone you love or who makes you laugh, a joke, an image of a holiday, place, happy memory, a game that relaxes you. </a:t>
            </a:r>
          </a:p>
          <a:p>
            <a:pPr>
              <a:lnSpc>
                <a:spcPts val="3000"/>
              </a:lnSpc>
              <a:defRPr sz="2400"/>
            </a:pPr>
          </a:p>
          <a:p>
            <a:pPr>
              <a:lnSpc>
                <a:spcPts val="3000"/>
              </a:lnSpc>
              <a:defRPr sz="2400">
                <a:solidFill>
                  <a:srgbClr val="FFFFFF"/>
                </a:solidFill>
                <a:latin typeface="Telegraf"/>
                <a:ea typeface="Telegraf"/>
                <a:cs typeface="Telegraf"/>
                <a:sym typeface="Telegraf"/>
              </a:defRPr>
            </a:pPr>
            <a:r>
              <a:t>Create an electronic folder and keep it accessible on your phone or laptop so when you feel negativity closing in, reach for a JOLT and notice how your brain responds.</a:t>
            </a:r>
          </a:p>
        </p:txBody>
      </p:sp>
      <p:sp>
        <p:nvSpPr>
          <p:cNvPr id="158" name="TextBox 10"/>
          <p:cNvSpPr txBox="1"/>
          <p:nvPr/>
        </p:nvSpPr>
        <p:spPr>
          <a:xfrm>
            <a:off x="11360160" y="6492063"/>
            <a:ext cx="5995650" cy="30418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3000"/>
              </a:lnSpc>
              <a:defRPr sz="2400">
                <a:solidFill>
                  <a:srgbClr val="FFFFFF"/>
                </a:solidFill>
                <a:latin typeface="Telegraf Bold"/>
                <a:ea typeface="Telegraf Bold"/>
                <a:cs typeface="Telegraf Bold"/>
                <a:sym typeface="Telegraf Bold"/>
              </a:defRPr>
            </a:pPr>
            <a:r>
              <a:t>PRO TIP</a:t>
            </a:r>
          </a:p>
          <a:p>
            <a:pPr>
              <a:lnSpc>
                <a:spcPts val="3000"/>
              </a:lnSpc>
              <a:defRPr sz="2400"/>
            </a:pPr>
          </a:p>
          <a:p>
            <a:pPr>
              <a:lnSpc>
                <a:spcPts val="3000"/>
              </a:lnSpc>
              <a:defRPr sz="2400">
                <a:solidFill>
                  <a:srgbClr val="FFFFFF"/>
                </a:solidFill>
                <a:latin typeface="Telegraf"/>
                <a:ea typeface="Telegraf"/>
                <a:cs typeface="Telegraf"/>
                <a:sym typeface="Telegraf"/>
              </a:defRPr>
            </a:pPr>
            <a:r>
              <a:t>At the end of every day as you brush your teeth and get ready for bed, make a note (mental or written) about what’s creating genuine positive emotions for you at the moment and how you might build on this tomorrow and/or add it to your JOLTS.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AutoShape 2"/>
          <p:cNvSpPr/>
          <p:nvPr/>
        </p:nvSpPr>
        <p:spPr>
          <a:xfrm>
            <a:off x="0" y="0"/>
            <a:ext cx="406854" cy="10287000"/>
          </a:xfrm>
          <a:prstGeom prst="rect">
            <a:avLst/>
          </a:prstGeom>
          <a:solidFill>
            <a:srgbClr val="C5192D"/>
          </a:solidFill>
          <a:ln w="12700">
            <a:miter lim="400000"/>
          </a:ln>
        </p:spPr>
        <p:txBody>
          <a:bodyPr lIns="45719" rIns="45719"/>
          <a:lstStyle/>
          <a:p>
            <a:pPr/>
          </a:p>
        </p:txBody>
      </p:sp>
      <p:sp>
        <p:nvSpPr>
          <p:cNvPr id="161" name="TextBox 3"/>
          <p:cNvSpPr txBox="1"/>
          <p:nvPr/>
        </p:nvSpPr>
        <p:spPr>
          <a:xfrm>
            <a:off x="1611855" y="1518136"/>
            <a:ext cx="14155237" cy="273174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0800"/>
              </a:lnSpc>
              <a:defRPr sz="9000">
                <a:solidFill>
                  <a:srgbClr val="19486A"/>
                </a:solidFill>
                <a:latin typeface="Telegraf Bold"/>
                <a:ea typeface="Telegraf Bold"/>
                <a:cs typeface="Telegraf Bold"/>
                <a:sym typeface="Telegraf Bold"/>
              </a:defRPr>
            </a:lvl1pPr>
          </a:lstStyle>
          <a:p>
            <a:pPr/>
            <a:r>
              <a:t>What are your 'go-tos' for powering up the positive? </a:t>
            </a:r>
          </a:p>
        </p:txBody>
      </p:sp>
      <p:sp>
        <p:nvSpPr>
          <p:cNvPr id="162" name="TextBox 5"/>
          <p:cNvSpPr txBox="1"/>
          <p:nvPr/>
        </p:nvSpPr>
        <p:spPr>
          <a:xfrm>
            <a:off x="1611854" y="6597391"/>
            <a:ext cx="13972327" cy="13143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5200"/>
              </a:lnSpc>
              <a:defRPr sz="4300">
                <a:solidFill>
                  <a:srgbClr val="C5192D"/>
                </a:solidFill>
                <a:latin typeface="Telegraf Bold"/>
                <a:ea typeface="Telegraf Bold"/>
                <a:cs typeface="Telegraf Bold"/>
                <a:sym typeface="Telegraf Bold"/>
              </a:defRPr>
            </a:lvl1pPr>
          </a:lstStyle>
          <a:p>
            <a:pPr/>
            <a:r>
              <a:t>Share with each other and choose two to share with the group when you return.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TextBox 2"/>
          <p:cNvSpPr txBox="1"/>
          <p:nvPr/>
        </p:nvSpPr>
        <p:spPr>
          <a:xfrm>
            <a:off x="2092364" y="1697490"/>
            <a:ext cx="6302707" cy="136014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0800"/>
              </a:lnSpc>
              <a:defRPr sz="9000">
                <a:solidFill>
                  <a:srgbClr val="255C78"/>
                </a:solidFill>
                <a:latin typeface="Telegraf Bold"/>
                <a:ea typeface="Telegraf Bold"/>
                <a:cs typeface="Telegraf Bold"/>
                <a:sym typeface="Telegraf Bold"/>
              </a:defRPr>
            </a:lvl1pPr>
          </a:lstStyle>
          <a:p>
            <a:pPr/>
            <a:r>
              <a:t>Today</a:t>
            </a:r>
          </a:p>
        </p:txBody>
      </p:sp>
      <p:sp>
        <p:nvSpPr>
          <p:cNvPr id="165" name="TextBox 3"/>
          <p:cNvSpPr txBox="1"/>
          <p:nvPr/>
        </p:nvSpPr>
        <p:spPr>
          <a:xfrm>
            <a:off x="9902865" y="1097415"/>
            <a:ext cx="6654004" cy="25488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5100"/>
              </a:lnSpc>
              <a:defRPr sz="3000">
                <a:solidFill>
                  <a:srgbClr val="CB3A4A"/>
                </a:solidFill>
                <a:latin typeface="Telegraf Bold"/>
                <a:ea typeface="Telegraf Bold"/>
                <a:cs typeface="Telegraf Bold"/>
                <a:sym typeface="Telegraf Bold"/>
              </a:defRPr>
            </a:pPr>
            <a:r>
              <a:t>Part 1:</a:t>
            </a:r>
            <a:r>
              <a:rPr>
                <a:solidFill>
                  <a:srgbClr val="000000"/>
                </a:solidFill>
                <a:latin typeface="Telegraf"/>
                <a:ea typeface="Telegraf"/>
                <a:cs typeface="Telegraf"/>
                <a:sym typeface="Telegraf"/>
              </a:rPr>
              <a:t> </a:t>
            </a:r>
            <a:r>
              <a:rPr>
                <a:solidFill>
                  <a:srgbClr val="255C78"/>
                </a:solidFill>
                <a:latin typeface="Telegraf"/>
                <a:ea typeface="Telegraf"/>
                <a:cs typeface="Telegraf"/>
                <a:sym typeface="Telegraf"/>
              </a:rPr>
              <a:t>Toxic positivity</a:t>
            </a:r>
            <a:endParaRPr>
              <a:solidFill>
                <a:srgbClr val="255C78"/>
              </a:solidFill>
              <a:latin typeface="Telegraf"/>
              <a:ea typeface="Telegraf"/>
              <a:cs typeface="Telegraf"/>
              <a:sym typeface="Telegraf"/>
            </a:endParaRPr>
          </a:p>
          <a:p>
            <a:pPr>
              <a:lnSpc>
                <a:spcPts val="5100"/>
              </a:lnSpc>
              <a:defRPr sz="3000">
                <a:solidFill>
                  <a:srgbClr val="CB3A4A"/>
                </a:solidFill>
                <a:latin typeface="Telegraf Bold"/>
                <a:ea typeface="Telegraf Bold"/>
                <a:cs typeface="Telegraf Bold"/>
                <a:sym typeface="Telegraf Bold"/>
              </a:defRPr>
            </a:pPr>
            <a:r>
              <a:t>Part 2:</a:t>
            </a:r>
            <a:r>
              <a:rPr>
                <a:solidFill>
                  <a:srgbClr val="000000"/>
                </a:solidFill>
                <a:latin typeface="Telegraf"/>
                <a:ea typeface="Telegraf"/>
                <a:cs typeface="Telegraf"/>
                <a:sym typeface="Telegraf"/>
              </a:rPr>
              <a:t> </a:t>
            </a:r>
            <a:r>
              <a:rPr>
                <a:solidFill>
                  <a:srgbClr val="255C78"/>
                </a:solidFill>
                <a:latin typeface="Telegraf"/>
                <a:ea typeface="Telegraf"/>
                <a:cs typeface="Telegraf"/>
                <a:sym typeface="Telegraf"/>
              </a:rPr>
              <a:t>The brain</a:t>
            </a:r>
            <a:endParaRPr>
              <a:solidFill>
                <a:srgbClr val="255C78"/>
              </a:solidFill>
              <a:latin typeface="Telegraf"/>
              <a:ea typeface="Telegraf"/>
              <a:cs typeface="Telegraf"/>
              <a:sym typeface="Telegraf"/>
            </a:endParaRPr>
          </a:p>
          <a:p>
            <a:pPr>
              <a:lnSpc>
                <a:spcPts val="5100"/>
              </a:lnSpc>
              <a:defRPr sz="3000">
                <a:solidFill>
                  <a:srgbClr val="CB3A4A"/>
                </a:solidFill>
                <a:latin typeface="Telegraf Bold"/>
                <a:ea typeface="Telegraf Bold"/>
                <a:cs typeface="Telegraf Bold"/>
                <a:sym typeface="Telegraf Bold"/>
              </a:defRPr>
            </a:pPr>
            <a:r>
              <a:t>Part 3:</a:t>
            </a:r>
            <a:r>
              <a:rPr>
                <a:solidFill>
                  <a:srgbClr val="000000"/>
                </a:solidFill>
                <a:latin typeface="Telegraf"/>
                <a:ea typeface="Telegraf"/>
                <a:cs typeface="Telegraf"/>
                <a:sym typeface="Telegraf"/>
              </a:rPr>
              <a:t> </a:t>
            </a:r>
            <a:r>
              <a:rPr>
                <a:solidFill>
                  <a:srgbClr val="255C78"/>
                </a:solidFill>
                <a:latin typeface="Telegraf"/>
                <a:ea typeface="Telegraf"/>
                <a:cs typeface="Telegraf"/>
                <a:sym typeface="Telegraf"/>
              </a:rPr>
              <a:t>Dialling down negativity</a:t>
            </a:r>
            <a:endParaRPr>
              <a:solidFill>
                <a:srgbClr val="255C78"/>
              </a:solidFill>
              <a:latin typeface="Telegraf"/>
              <a:ea typeface="Telegraf"/>
              <a:cs typeface="Telegraf"/>
              <a:sym typeface="Telegraf"/>
            </a:endParaRPr>
          </a:p>
          <a:p>
            <a:pPr>
              <a:lnSpc>
                <a:spcPts val="5100"/>
              </a:lnSpc>
              <a:defRPr sz="3000">
                <a:solidFill>
                  <a:srgbClr val="CB3A4A"/>
                </a:solidFill>
                <a:latin typeface="Telegraf Bold"/>
                <a:ea typeface="Telegraf Bold"/>
                <a:cs typeface="Telegraf Bold"/>
                <a:sym typeface="Telegraf Bold"/>
              </a:defRPr>
            </a:pPr>
            <a:r>
              <a:t>Part 4:</a:t>
            </a:r>
            <a:r>
              <a:rPr>
                <a:latin typeface="Telegraf"/>
                <a:ea typeface="Telegraf"/>
                <a:cs typeface="Telegraf"/>
                <a:sym typeface="Telegraf"/>
              </a:rPr>
              <a:t> </a:t>
            </a:r>
            <a:r>
              <a:rPr>
                <a:solidFill>
                  <a:srgbClr val="255C78"/>
                </a:solidFill>
                <a:latin typeface="Telegraf"/>
                <a:ea typeface="Telegraf"/>
                <a:cs typeface="Telegraf"/>
                <a:sym typeface="Telegraf"/>
              </a:rPr>
              <a:t>Dialling up positivity </a:t>
            </a:r>
          </a:p>
        </p:txBody>
      </p:sp>
      <p:sp>
        <p:nvSpPr>
          <p:cNvPr id="166" name="AutoShape 4"/>
          <p:cNvSpPr/>
          <p:nvPr/>
        </p:nvSpPr>
        <p:spPr>
          <a:xfrm>
            <a:off x="0" y="-1"/>
            <a:ext cx="406854" cy="2575834"/>
          </a:xfrm>
          <a:prstGeom prst="rect">
            <a:avLst/>
          </a:prstGeom>
          <a:solidFill>
            <a:srgbClr val="CB3A4A"/>
          </a:solidFill>
          <a:ln w="12700">
            <a:miter lim="400000"/>
          </a:ln>
        </p:spPr>
        <p:txBody>
          <a:bodyPr lIns="45719" rIns="45719"/>
          <a:lstStyle/>
          <a:p>
            <a:pPr/>
          </a:p>
        </p:txBody>
      </p:sp>
      <p:sp>
        <p:nvSpPr>
          <p:cNvPr id="167" name="AutoShape 5"/>
          <p:cNvSpPr/>
          <p:nvPr/>
        </p:nvSpPr>
        <p:spPr>
          <a:xfrm>
            <a:off x="0" y="2570389"/>
            <a:ext cx="406854" cy="2575833"/>
          </a:xfrm>
          <a:prstGeom prst="rect">
            <a:avLst/>
          </a:prstGeom>
          <a:solidFill>
            <a:srgbClr val="255C78"/>
          </a:solidFill>
          <a:ln w="12700">
            <a:miter lim="400000"/>
          </a:ln>
        </p:spPr>
        <p:txBody>
          <a:bodyPr lIns="45719" rIns="45719"/>
          <a:lstStyle/>
          <a:p>
            <a:pPr/>
          </a:p>
        </p:txBody>
      </p:sp>
      <p:sp>
        <p:nvSpPr>
          <p:cNvPr id="168" name="AutoShape 6"/>
          <p:cNvSpPr/>
          <p:nvPr/>
        </p:nvSpPr>
        <p:spPr>
          <a:xfrm>
            <a:off x="0" y="5140778"/>
            <a:ext cx="406854" cy="2575833"/>
          </a:xfrm>
          <a:prstGeom prst="rect">
            <a:avLst/>
          </a:prstGeom>
          <a:solidFill>
            <a:srgbClr val="CB3A4A"/>
          </a:solidFill>
          <a:ln w="12700">
            <a:miter lim="400000"/>
          </a:ln>
        </p:spPr>
        <p:txBody>
          <a:bodyPr lIns="45719" rIns="45719"/>
          <a:lstStyle/>
          <a:p>
            <a:pPr/>
          </a:p>
        </p:txBody>
      </p:sp>
      <p:sp>
        <p:nvSpPr>
          <p:cNvPr id="169" name="AutoShape 7"/>
          <p:cNvSpPr/>
          <p:nvPr/>
        </p:nvSpPr>
        <p:spPr>
          <a:xfrm>
            <a:off x="0" y="7711168"/>
            <a:ext cx="406854" cy="2575833"/>
          </a:xfrm>
          <a:prstGeom prst="rect">
            <a:avLst/>
          </a:prstGeom>
          <a:solidFill>
            <a:srgbClr val="255C78"/>
          </a:solidFill>
          <a:ln w="12700">
            <a:miter lim="400000"/>
          </a:ln>
        </p:spPr>
        <p:txBody>
          <a:bodyPr lIns="45719" rIns="45719"/>
          <a:lstStyle/>
          <a:p>
            <a:pPr/>
          </a:p>
        </p:txBody>
      </p:sp>
      <p:sp>
        <p:nvSpPr>
          <p:cNvPr id="170" name="TextBox 9"/>
          <p:cNvSpPr txBox="1"/>
          <p:nvPr/>
        </p:nvSpPr>
        <p:spPr>
          <a:xfrm>
            <a:off x="1611854" y="5597267"/>
            <a:ext cx="13972327" cy="26351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5200"/>
              </a:lnSpc>
              <a:defRPr sz="4300">
                <a:solidFill>
                  <a:srgbClr val="19486A"/>
                </a:solidFill>
                <a:latin typeface="Telegraf Bold"/>
                <a:ea typeface="Telegraf Bold"/>
                <a:cs typeface="Telegraf Bold"/>
                <a:sym typeface="Telegraf Bold"/>
              </a:defRPr>
            </a:pPr>
            <a:r>
              <a:t>What are your biggest takeaways from each of these 4 sections? </a:t>
            </a:r>
          </a:p>
          <a:p>
            <a:pPr>
              <a:lnSpc>
                <a:spcPts val="5200"/>
              </a:lnSpc>
            </a:pPr>
          </a:p>
          <a:p>
            <a:pPr>
              <a:lnSpc>
                <a:spcPts val="5200"/>
              </a:lnSpc>
              <a:defRPr sz="4300">
                <a:solidFill>
                  <a:srgbClr val="19486A"/>
                </a:solidFill>
                <a:latin typeface="Telegraf Bold"/>
                <a:ea typeface="Telegraf Bold"/>
                <a:cs typeface="Telegraf Bold"/>
                <a:sym typeface="Telegraf Bold"/>
              </a:defRPr>
            </a:pPr>
            <a:r>
              <a:t>What will you put into action after today's session?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TextBox 2"/>
          <p:cNvSpPr txBox="1"/>
          <p:nvPr/>
        </p:nvSpPr>
        <p:spPr>
          <a:xfrm>
            <a:off x="2171700" y="3876675"/>
            <a:ext cx="6302706" cy="13601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0800"/>
              </a:lnSpc>
              <a:defRPr sz="9000">
                <a:solidFill>
                  <a:srgbClr val="255C78"/>
                </a:solidFill>
                <a:latin typeface="Telegraf Bold"/>
                <a:ea typeface="Telegraf Bold"/>
                <a:cs typeface="Telegraf Bold"/>
                <a:sym typeface="Telegraf Bold"/>
              </a:defRPr>
            </a:lvl1pPr>
          </a:lstStyle>
          <a:p>
            <a:pPr/>
            <a:r>
              <a:t>Today</a:t>
            </a:r>
          </a:p>
        </p:txBody>
      </p:sp>
      <p:sp>
        <p:nvSpPr>
          <p:cNvPr id="104" name="TextBox 3"/>
          <p:cNvSpPr txBox="1"/>
          <p:nvPr/>
        </p:nvSpPr>
        <p:spPr>
          <a:xfrm>
            <a:off x="9982200" y="3276600"/>
            <a:ext cx="6654004" cy="254888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5100"/>
              </a:lnSpc>
              <a:defRPr sz="3000">
                <a:solidFill>
                  <a:srgbClr val="CB3A4A"/>
                </a:solidFill>
                <a:latin typeface="Telegraf Bold"/>
                <a:ea typeface="Telegraf Bold"/>
                <a:cs typeface="Telegraf Bold"/>
                <a:sym typeface="Telegraf Bold"/>
              </a:defRPr>
            </a:pPr>
            <a:r>
              <a:t>Part 1:</a:t>
            </a:r>
            <a:r>
              <a:rPr>
                <a:solidFill>
                  <a:srgbClr val="000000"/>
                </a:solidFill>
                <a:latin typeface="Telegraf"/>
                <a:ea typeface="Telegraf"/>
                <a:cs typeface="Telegraf"/>
                <a:sym typeface="Telegraf"/>
              </a:rPr>
              <a:t> </a:t>
            </a:r>
            <a:r>
              <a:rPr>
                <a:solidFill>
                  <a:srgbClr val="255C78"/>
                </a:solidFill>
                <a:latin typeface="Telegraf"/>
                <a:ea typeface="Telegraf"/>
                <a:cs typeface="Telegraf"/>
                <a:sym typeface="Telegraf"/>
              </a:rPr>
              <a:t>Toxic positivity</a:t>
            </a:r>
            <a:endParaRPr>
              <a:solidFill>
                <a:srgbClr val="255C78"/>
              </a:solidFill>
              <a:latin typeface="Telegraf"/>
              <a:ea typeface="Telegraf"/>
              <a:cs typeface="Telegraf"/>
              <a:sym typeface="Telegraf"/>
            </a:endParaRPr>
          </a:p>
          <a:p>
            <a:pPr>
              <a:lnSpc>
                <a:spcPts val="5100"/>
              </a:lnSpc>
              <a:defRPr sz="3000">
                <a:solidFill>
                  <a:srgbClr val="CB3A4A"/>
                </a:solidFill>
                <a:latin typeface="Telegraf Bold"/>
                <a:ea typeface="Telegraf Bold"/>
                <a:cs typeface="Telegraf Bold"/>
                <a:sym typeface="Telegraf Bold"/>
              </a:defRPr>
            </a:pPr>
            <a:r>
              <a:t>Part 2:</a:t>
            </a:r>
            <a:r>
              <a:rPr>
                <a:solidFill>
                  <a:srgbClr val="000000"/>
                </a:solidFill>
                <a:latin typeface="Telegraf"/>
                <a:ea typeface="Telegraf"/>
                <a:cs typeface="Telegraf"/>
                <a:sym typeface="Telegraf"/>
              </a:rPr>
              <a:t> </a:t>
            </a:r>
            <a:r>
              <a:rPr>
                <a:solidFill>
                  <a:srgbClr val="255C78"/>
                </a:solidFill>
                <a:latin typeface="Telegraf"/>
                <a:ea typeface="Telegraf"/>
                <a:cs typeface="Telegraf"/>
                <a:sym typeface="Telegraf"/>
              </a:rPr>
              <a:t>The brain</a:t>
            </a:r>
            <a:endParaRPr>
              <a:solidFill>
                <a:srgbClr val="255C78"/>
              </a:solidFill>
              <a:latin typeface="Telegraf"/>
              <a:ea typeface="Telegraf"/>
              <a:cs typeface="Telegraf"/>
              <a:sym typeface="Telegraf"/>
            </a:endParaRPr>
          </a:p>
          <a:p>
            <a:pPr>
              <a:lnSpc>
                <a:spcPts val="5100"/>
              </a:lnSpc>
              <a:defRPr sz="3000">
                <a:solidFill>
                  <a:srgbClr val="CB3A4A"/>
                </a:solidFill>
                <a:latin typeface="Telegraf Bold"/>
                <a:ea typeface="Telegraf Bold"/>
                <a:cs typeface="Telegraf Bold"/>
                <a:sym typeface="Telegraf Bold"/>
              </a:defRPr>
            </a:pPr>
            <a:r>
              <a:t>Part 3:</a:t>
            </a:r>
            <a:r>
              <a:rPr>
                <a:solidFill>
                  <a:srgbClr val="000000"/>
                </a:solidFill>
                <a:latin typeface="Telegraf"/>
                <a:ea typeface="Telegraf"/>
                <a:cs typeface="Telegraf"/>
                <a:sym typeface="Telegraf"/>
              </a:rPr>
              <a:t> </a:t>
            </a:r>
            <a:r>
              <a:rPr>
                <a:solidFill>
                  <a:srgbClr val="255C78"/>
                </a:solidFill>
                <a:latin typeface="Telegraf"/>
                <a:ea typeface="Telegraf"/>
                <a:cs typeface="Telegraf"/>
                <a:sym typeface="Telegraf"/>
              </a:rPr>
              <a:t>Dialling down negativity</a:t>
            </a:r>
            <a:endParaRPr>
              <a:solidFill>
                <a:srgbClr val="255C78"/>
              </a:solidFill>
              <a:latin typeface="Telegraf"/>
              <a:ea typeface="Telegraf"/>
              <a:cs typeface="Telegraf"/>
              <a:sym typeface="Telegraf"/>
            </a:endParaRPr>
          </a:p>
          <a:p>
            <a:pPr>
              <a:lnSpc>
                <a:spcPts val="5100"/>
              </a:lnSpc>
              <a:defRPr sz="3000">
                <a:solidFill>
                  <a:srgbClr val="CB3A4A"/>
                </a:solidFill>
                <a:latin typeface="Telegraf Bold"/>
                <a:ea typeface="Telegraf Bold"/>
                <a:cs typeface="Telegraf Bold"/>
                <a:sym typeface="Telegraf Bold"/>
              </a:defRPr>
            </a:pPr>
            <a:r>
              <a:t>Part 4:</a:t>
            </a:r>
            <a:r>
              <a:rPr>
                <a:latin typeface="Telegraf"/>
                <a:ea typeface="Telegraf"/>
                <a:cs typeface="Telegraf"/>
                <a:sym typeface="Telegraf"/>
              </a:rPr>
              <a:t> </a:t>
            </a:r>
            <a:r>
              <a:rPr>
                <a:solidFill>
                  <a:srgbClr val="255C78"/>
                </a:solidFill>
                <a:latin typeface="Telegraf"/>
                <a:ea typeface="Telegraf"/>
                <a:cs typeface="Telegraf"/>
                <a:sym typeface="Telegraf"/>
              </a:rPr>
              <a:t>Dialling up positivity </a:t>
            </a:r>
          </a:p>
        </p:txBody>
      </p:sp>
      <p:sp>
        <p:nvSpPr>
          <p:cNvPr id="105" name="AutoShape 4"/>
          <p:cNvSpPr/>
          <p:nvPr/>
        </p:nvSpPr>
        <p:spPr>
          <a:xfrm>
            <a:off x="0" y="-1"/>
            <a:ext cx="406854" cy="2575834"/>
          </a:xfrm>
          <a:prstGeom prst="rect">
            <a:avLst/>
          </a:prstGeom>
          <a:solidFill>
            <a:srgbClr val="CB3A4A"/>
          </a:solidFill>
          <a:ln w="12700">
            <a:miter lim="400000"/>
          </a:ln>
        </p:spPr>
        <p:txBody>
          <a:bodyPr lIns="45719" rIns="45719"/>
          <a:lstStyle/>
          <a:p>
            <a:pPr/>
          </a:p>
        </p:txBody>
      </p:sp>
      <p:sp>
        <p:nvSpPr>
          <p:cNvPr id="106" name="AutoShape 5"/>
          <p:cNvSpPr/>
          <p:nvPr/>
        </p:nvSpPr>
        <p:spPr>
          <a:xfrm>
            <a:off x="0" y="2570389"/>
            <a:ext cx="406854" cy="2575833"/>
          </a:xfrm>
          <a:prstGeom prst="rect">
            <a:avLst/>
          </a:prstGeom>
          <a:solidFill>
            <a:srgbClr val="255C78"/>
          </a:solidFill>
          <a:ln w="12700">
            <a:miter lim="400000"/>
          </a:ln>
        </p:spPr>
        <p:txBody>
          <a:bodyPr lIns="45719" rIns="45719"/>
          <a:lstStyle/>
          <a:p>
            <a:pPr/>
          </a:p>
        </p:txBody>
      </p:sp>
      <p:sp>
        <p:nvSpPr>
          <p:cNvPr id="107" name="AutoShape 6"/>
          <p:cNvSpPr/>
          <p:nvPr/>
        </p:nvSpPr>
        <p:spPr>
          <a:xfrm>
            <a:off x="0" y="5140778"/>
            <a:ext cx="406854" cy="2575833"/>
          </a:xfrm>
          <a:prstGeom prst="rect">
            <a:avLst/>
          </a:prstGeom>
          <a:solidFill>
            <a:srgbClr val="CB3A4A"/>
          </a:solidFill>
          <a:ln w="12700">
            <a:miter lim="400000"/>
          </a:ln>
        </p:spPr>
        <p:txBody>
          <a:bodyPr lIns="45719" rIns="45719"/>
          <a:lstStyle/>
          <a:p>
            <a:pPr/>
          </a:p>
        </p:txBody>
      </p:sp>
      <p:sp>
        <p:nvSpPr>
          <p:cNvPr id="108" name="AutoShape 7"/>
          <p:cNvSpPr/>
          <p:nvPr/>
        </p:nvSpPr>
        <p:spPr>
          <a:xfrm>
            <a:off x="0" y="7711168"/>
            <a:ext cx="406854" cy="2575833"/>
          </a:xfrm>
          <a:prstGeom prst="rect">
            <a:avLst/>
          </a:prstGeom>
          <a:solidFill>
            <a:srgbClr val="255C78"/>
          </a:solid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9486A"/>
        </a:solidFill>
      </p:bgPr>
    </p:bg>
    <p:spTree>
      <p:nvGrpSpPr>
        <p:cNvPr id="1" name=""/>
        <p:cNvGrpSpPr/>
        <p:nvPr/>
      </p:nvGrpSpPr>
      <p:grpSpPr>
        <a:xfrm>
          <a:off x="0" y="0"/>
          <a:ext cx="0" cy="0"/>
          <a:chOff x="0" y="0"/>
          <a:chExt cx="0" cy="0"/>
        </a:xfrm>
      </p:grpSpPr>
      <p:pic>
        <p:nvPicPr>
          <p:cNvPr id="110" name="Picture 2" descr="Picture 2"/>
          <p:cNvPicPr>
            <a:picLocks noChangeAspect="1"/>
          </p:cNvPicPr>
          <p:nvPr/>
        </p:nvPicPr>
        <p:blipFill>
          <a:blip r:embed="rId2">
            <a:extLst/>
          </a:blip>
          <a:stretch>
            <a:fillRect/>
          </a:stretch>
        </p:blipFill>
        <p:spPr>
          <a:xfrm>
            <a:off x="2673262" y="1028700"/>
            <a:ext cx="3554674" cy="3554673"/>
          </a:xfrm>
          <a:prstGeom prst="rect">
            <a:avLst/>
          </a:prstGeom>
          <a:ln w="12700">
            <a:miter lim="400000"/>
          </a:ln>
        </p:spPr>
      </p:pic>
      <p:pic>
        <p:nvPicPr>
          <p:cNvPr id="111" name="Picture 3" descr="Picture 3"/>
          <p:cNvPicPr>
            <a:picLocks noChangeAspect="1"/>
          </p:cNvPicPr>
          <p:nvPr/>
        </p:nvPicPr>
        <p:blipFill>
          <a:blip r:embed="rId3">
            <a:extLst/>
          </a:blip>
          <a:stretch>
            <a:fillRect/>
          </a:stretch>
        </p:blipFill>
        <p:spPr>
          <a:xfrm>
            <a:off x="12575478" y="1513649"/>
            <a:ext cx="2686007" cy="3069722"/>
          </a:xfrm>
          <a:prstGeom prst="rect">
            <a:avLst/>
          </a:prstGeom>
          <a:ln w="12700">
            <a:miter lim="400000"/>
          </a:ln>
        </p:spPr>
      </p:pic>
      <p:pic>
        <p:nvPicPr>
          <p:cNvPr id="112" name="Picture 4" descr="Picture 4"/>
          <p:cNvPicPr>
            <a:picLocks noChangeAspect="1"/>
          </p:cNvPicPr>
          <p:nvPr/>
        </p:nvPicPr>
        <p:blipFill>
          <a:blip r:embed="rId4">
            <a:extLst/>
          </a:blip>
          <a:stretch>
            <a:fillRect/>
          </a:stretch>
        </p:blipFill>
        <p:spPr>
          <a:xfrm>
            <a:off x="12181251" y="6033777"/>
            <a:ext cx="3137385" cy="2455345"/>
          </a:xfrm>
          <a:prstGeom prst="rect">
            <a:avLst/>
          </a:prstGeom>
          <a:ln w="12700">
            <a:miter lim="400000"/>
          </a:ln>
        </p:spPr>
      </p:pic>
      <p:pic>
        <p:nvPicPr>
          <p:cNvPr id="113" name="Picture 5" descr="Picture 5"/>
          <p:cNvPicPr>
            <a:picLocks noChangeAspect="1"/>
          </p:cNvPicPr>
          <p:nvPr/>
        </p:nvPicPr>
        <p:blipFill>
          <a:blip r:embed="rId5">
            <a:extLst/>
          </a:blip>
          <a:stretch>
            <a:fillRect/>
          </a:stretch>
        </p:blipFill>
        <p:spPr>
          <a:xfrm>
            <a:off x="7630339" y="4672550"/>
            <a:ext cx="3027321" cy="2809354"/>
          </a:xfrm>
          <a:prstGeom prst="rect">
            <a:avLst/>
          </a:prstGeom>
          <a:ln w="12700">
            <a:miter lim="400000"/>
          </a:ln>
        </p:spPr>
      </p:pic>
      <p:pic>
        <p:nvPicPr>
          <p:cNvPr id="114" name="Picture 6" descr="Picture 6"/>
          <p:cNvPicPr>
            <a:picLocks noChangeAspect="1"/>
          </p:cNvPicPr>
          <p:nvPr/>
        </p:nvPicPr>
        <p:blipFill>
          <a:blip r:embed="rId6">
            <a:extLst/>
          </a:blip>
          <a:stretch>
            <a:fillRect/>
          </a:stretch>
        </p:blipFill>
        <p:spPr>
          <a:xfrm>
            <a:off x="2626728" y="6075712"/>
            <a:ext cx="3601207" cy="2743778"/>
          </a:xfrm>
          <a:prstGeom prst="rect">
            <a:avLst/>
          </a:prstGeom>
          <a:ln w="12700">
            <a:miter lim="400000"/>
          </a:ln>
        </p:spPr>
      </p:pic>
      <p:sp>
        <p:nvSpPr>
          <p:cNvPr id="115" name="TextBox 7"/>
          <p:cNvSpPr txBox="1"/>
          <p:nvPr/>
        </p:nvSpPr>
        <p:spPr>
          <a:xfrm>
            <a:off x="13918482" y="693419"/>
            <a:ext cx="3327054" cy="3065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2500"/>
              </a:lnSpc>
              <a:defRPr>
                <a:solidFill>
                  <a:srgbClr val="FFFFFF"/>
                </a:solidFill>
                <a:latin typeface="Telegraf"/>
                <a:ea typeface="Telegraf"/>
                <a:cs typeface="Telegraf"/>
                <a:sym typeface="Telegraf"/>
              </a:defRPr>
            </a:lvl1pPr>
          </a:lstStyle>
          <a:p>
            <a:pPr/>
            <a:r>
              <a:t>Source: Very Well : Laura Porter</a:t>
            </a:r>
          </a:p>
        </p:txBody>
      </p:sp>
      <p:sp>
        <p:nvSpPr>
          <p:cNvPr id="116" name="TextBox 8"/>
          <p:cNvSpPr txBox="1"/>
          <p:nvPr/>
        </p:nvSpPr>
        <p:spPr>
          <a:xfrm>
            <a:off x="2214921" y="4789170"/>
            <a:ext cx="4150668" cy="84733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ts val="3400"/>
              </a:lnSpc>
              <a:defRPr sz="2400">
                <a:solidFill>
                  <a:srgbClr val="FFFFFF"/>
                </a:solidFill>
                <a:latin typeface="Telegraf"/>
                <a:ea typeface="Telegraf"/>
                <a:cs typeface="Telegraf"/>
                <a:sym typeface="Telegraf"/>
              </a:defRPr>
            </a:pPr>
            <a:r>
              <a:t>Experiencing guilt for being </a:t>
            </a:r>
          </a:p>
          <a:p>
            <a:pPr algn="ctr">
              <a:lnSpc>
                <a:spcPts val="3400"/>
              </a:lnSpc>
              <a:defRPr sz="2400">
                <a:solidFill>
                  <a:srgbClr val="FFFFFF"/>
                </a:solidFill>
                <a:latin typeface="Telegraf"/>
                <a:ea typeface="Telegraf"/>
                <a:cs typeface="Telegraf"/>
                <a:sym typeface="Telegraf"/>
              </a:defRPr>
            </a:pPr>
            <a:r>
              <a:t>sad or angry</a:t>
            </a:r>
          </a:p>
        </p:txBody>
      </p:sp>
      <p:sp>
        <p:nvSpPr>
          <p:cNvPr id="117" name="TextBox 9"/>
          <p:cNvSpPr txBox="1"/>
          <p:nvPr/>
        </p:nvSpPr>
        <p:spPr>
          <a:xfrm>
            <a:off x="11758876" y="4789170"/>
            <a:ext cx="4524971" cy="84733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ts val="3400"/>
              </a:lnSpc>
              <a:defRPr sz="2400">
                <a:solidFill>
                  <a:srgbClr val="FFFFFF"/>
                </a:solidFill>
                <a:latin typeface="Telegraf"/>
                <a:ea typeface="Telegraf"/>
                <a:cs typeface="Telegraf"/>
                <a:sym typeface="Telegraf"/>
              </a:defRPr>
            </a:pPr>
            <a:r>
              <a:t>Reciting positive quotes about</a:t>
            </a:r>
          </a:p>
          <a:p>
            <a:pPr algn="ctr">
              <a:lnSpc>
                <a:spcPts val="3400"/>
              </a:lnSpc>
              <a:defRPr sz="2400">
                <a:solidFill>
                  <a:srgbClr val="FFFFFF"/>
                </a:solidFill>
                <a:latin typeface="Telegraf"/>
                <a:ea typeface="Telegraf"/>
                <a:cs typeface="Telegraf"/>
                <a:sym typeface="Telegraf"/>
              </a:defRPr>
            </a:pPr>
            <a:r>
              <a:t>hard situations</a:t>
            </a:r>
          </a:p>
        </p:txBody>
      </p:sp>
      <p:sp>
        <p:nvSpPr>
          <p:cNvPr id="118" name="TextBox 10"/>
          <p:cNvSpPr txBox="1"/>
          <p:nvPr/>
        </p:nvSpPr>
        <p:spPr>
          <a:xfrm>
            <a:off x="1809718" y="8785225"/>
            <a:ext cx="5281762" cy="41553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3400"/>
              </a:lnSpc>
              <a:defRPr sz="2400">
                <a:solidFill>
                  <a:srgbClr val="FFFFFF"/>
                </a:solidFill>
                <a:latin typeface="Telegraf"/>
                <a:ea typeface="Telegraf"/>
                <a:cs typeface="Telegraf"/>
                <a:sym typeface="Telegraf"/>
              </a:defRPr>
            </a:lvl1pPr>
          </a:lstStyle>
          <a:p>
            <a:pPr/>
            <a:r>
              <a:t>Dismissing others' difficult feelings  </a:t>
            </a:r>
          </a:p>
        </p:txBody>
      </p:sp>
      <p:sp>
        <p:nvSpPr>
          <p:cNvPr id="119" name="TextBox 11"/>
          <p:cNvSpPr txBox="1"/>
          <p:nvPr/>
        </p:nvSpPr>
        <p:spPr>
          <a:xfrm>
            <a:off x="7329338" y="7653472"/>
            <a:ext cx="3629324" cy="41553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3400"/>
              </a:lnSpc>
              <a:defRPr sz="2400">
                <a:solidFill>
                  <a:srgbClr val="FFFFFF"/>
                </a:solidFill>
                <a:latin typeface="Telegraf"/>
                <a:ea typeface="Telegraf"/>
                <a:cs typeface="Telegraf"/>
                <a:sym typeface="Telegraf"/>
              </a:defRPr>
            </a:lvl1pPr>
          </a:lstStyle>
          <a:p>
            <a:pPr/>
            <a:r>
              <a:t>Hiding painful emotions  </a:t>
            </a:r>
          </a:p>
        </p:txBody>
      </p:sp>
      <p:sp>
        <p:nvSpPr>
          <p:cNvPr id="120" name="TextBox 12"/>
          <p:cNvSpPr txBox="1"/>
          <p:nvPr/>
        </p:nvSpPr>
        <p:spPr>
          <a:xfrm>
            <a:off x="12181251" y="8752813"/>
            <a:ext cx="3680222" cy="41553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3400"/>
              </a:lnSpc>
              <a:defRPr sz="2400">
                <a:solidFill>
                  <a:srgbClr val="FFFFFF"/>
                </a:solidFill>
                <a:latin typeface="Telegraf"/>
                <a:ea typeface="Telegraf"/>
                <a:cs typeface="Telegraf"/>
                <a:sym typeface="Telegraf"/>
              </a:defRPr>
            </a:lvl1pPr>
          </a:lstStyle>
          <a:p>
            <a:pPr/>
            <a:r>
              <a:t>Ignoring your problems  </a:t>
            </a:r>
          </a:p>
        </p:txBody>
      </p:sp>
      <p:sp>
        <p:nvSpPr>
          <p:cNvPr id="121" name="TextBox 13"/>
          <p:cNvSpPr txBox="1"/>
          <p:nvPr/>
        </p:nvSpPr>
        <p:spPr>
          <a:xfrm>
            <a:off x="7039495" y="1581025"/>
            <a:ext cx="4209009" cy="14227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ts val="5700"/>
              </a:lnSpc>
              <a:defRPr sz="4100">
                <a:solidFill>
                  <a:srgbClr val="FFFFFF"/>
                </a:solidFill>
                <a:latin typeface="Telegraf Bold"/>
                <a:ea typeface="Telegraf Bold"/>
                <a:cs typeface="Telegraf Bold"/>
                <a:sym typeface="Telegraf Bold"/>
              </a:defRPr>
            </a:pPr>
            <a:r>
              <a:t>Signs of </a:t>
            </a:r>
          </a:p>
          <a:p>
            <a:pPr algn="ctr">
              <a:lnSpc>
                <a:spcPts val="5700"/>
              </a:lnSpc>
              <a:defRPr sz="4100">
                <a:solidFill>
                  <a:srgbClr val="FFFFFF"/>
                </a:solidFill>
                <a:latin typeface="Telegraf Bold"/>
                <a:ea typeface="Telegraf Bold"/>
                <a:cs typeface="Telegraf Bold"/>
                <a:sym typeface="Telegraf Bold"/>
              </a:defRPr>
            </a:pPr>
            <a:r>
              <a:t>Toxic Positivity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AutoShape 2"/>
          <p:cNvSpPr/>
          <p:nvPr/>
        </p:nvSpPr>
        <p:spPr>
          <a:xfrm>
            <a:off x="0" y="0"/>
            <a:ext cx="406854" cy="10287000"/>
          </a:xfrm>
          <a:prstGeom prst="rect">
            <a:avLst/>
          </a:prstGeom>
          <a:solidFill>
            <a:srgbClr val="C5192D"/>
          </a:solidFill>
          <a:ln w="12700">
            <a:miter lim="400000"/>
          </a:ln>
        </p:spPr>
        <p:txBody>
          <a:bodyPr lIns="45719" rIns="45719"/>
          <a:lstStyle/>
          <a:p>
            <a:pPr/>
          </a:p>
        </p:txBody>
      </p:sp>
      <p:sp>
        <p:nvSpPr>
          <p:cNvPr id="124" name="AutoShape 3"/>
          <p:cNvSpPr/>
          <p:nvPr/>
        </p:nvSpPr>
        <p:spPr>
          <a:xfrm>
            <a:off x="7003595" y="0"/>
            <a:ext cx="11284405" cy="10287000"/>
          </a:xfrm>
          <a:prstGeom prst="rect">
            <a:avLst/>
          </a:prstGeom>
          <a:solidFill>
            <a:srgbClr val="C5192D"/>
          </a:solidFill>
          <a:ln w="12700">
            <a:miter lim="400000"/>
          </a:ln>
        </p:spPr>
        <p:txBody>
          <a:bodyPr lIns="45719" rIns="45719"/>
          <a:lstStyle/>
          <a:p>
            <a:pPr/>
          </a:p>
        </p:txBody>
      </p:sp>
      <p:sp>
        <p:nvSpPr>
          <p:cNvPr id="125" name="Freeform 5"/>
          <p:cNvSpPr/>
          <p:nvPr/>
        </p:nvSpPr>
        <p:spPr>
          <a:xfrm>
            <a:off x="1689320" y="1028700"/>
            <a:ext cx="4031810" cy="4031792"/>
          </a:xfrm>
          <a:prstGeom prst="ellipse">
            <a:avLst/>
          </a:prstGeom>
          <a:blipFill>
            <a:blip r:embed="rId2"/>
            <a:stretch>
              <a:fillRect/>
            </a:stretch>
          </a:blipFill>
          <a:ln w="12700">
            <a:miter lim="400000"/>
          </a:ln>
        </p:spPr>
        <p:txBody>
          <a:bodyPr lIns="45719" rIns="45719"/>
          <a:lstStyle/>
          <a:p>
            <a:pPr/>
          </a:p>
        </p:txBody>
      </p:sp>
      <p:sp>
        <p:nvSpPr>
          <p:cNvPr id="126" name="TextBox 6"/>
          <p:cNvSpPr txBox="1"/>
          <p:nvPr/>
        </p:nvSpPr>
        <p:spPr>
          <a:xfrm>
            <a:off x="8648700" y="952500"/>
            <a:ext cx="7994196" cy="730756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200"/>
              </a:lnSpc>
              <a:defRPr sz="6000">
                <a:solidFill>
                  <a:srgbClr val="FFFFFF"/>
                </a:solidFill>
                <a:latin typeface="Telegraf Bold"/>
                <a:ea typeface="Telegraf Bold"/>
                <a:cs typeface="Telegraf Bold"/>
                <a:sym typeface="Telegraf Bold"/>
              </a:defRPr>
            </a:pPr>
            <a:r>
              <a:t>12000-50000 thoughts a day</a:t>
            </a:r>
          </a:p>
          <a:p>
            <a:pPr>
              <a:lnSpc>
                <a:spcPts val="7200"/>
              </a:lnSpc>
            </a:pPr>
          </a:p>
          <a:p>
            <a:pPr>
              <a:lnSpc>
                <a:spcPts val="7200"/>
              </a:lnSpc>
              <a:defRPr sz="6000">
                <a:solidFill>
                  <a:srgbClr val="FFFFFF"/>
                </a:solidFill>
                <a:latin typeface="Telegraf Bold"/>
                <a:ea typeface="Telegraf Bold"/>
                <a:cs typeface="Telegraf Bold"/>
                <a:sym typeface="Telegraf Bold"/>
              </a:defRPr>
            </a:pPr>
            <a:r>
              <a:t>80% are likely to be negative</a:t>
            </a:r>
          </a:p>
          <a:p>
            <a:pPr>
              <a:lnSpc>
                <a:spcPts val="7200"/>
              </a:lnSpc>
            </a:pPr>
          </a:p>
          <a:p>
            <a:pPr>
              <a:lnSpc>
                <a:spcPts val="7200"/>
              </a:lnSpc>
              <a:defRPr sz="6000">
                <a:solidFill>
                  <a:srgbClr val="FFFFFF"/>
                </a:solidFill>
                <a:latin typeface="Telegraf Bold"/>
                <a:ea typeface="Telegraf Bold"/>
                <a:cs typeface="Telegraf Bold"/>
                <a:sym typeface="Telegraf Bold"/>
              </a:defRPr>
            </a:pPr>
            <a:r>
              <a:t>95% the same thoughts on repeat</a:t>
            </a:r>
          </a:p>
        </p:txBody>
      </p:sp>
      <p:sp>
        <p:nvSpPr>
          <p:cNvPr id="127" name="TextBox 7"/>
          <p:cNvSpPr txBox="1"/>
          <p:nvPr/>
        </p:nvSpPr>
        <p:spPr>
          <a:xfrm>
            <a:off x="1689320" y="5787795"/>
            <a:ext cx="4031810" cy="104774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4200"/>
              </a:lnSpc>
              <a:defRPr sz="3000">
                <a:solidFill>
                  <a:srgbClr val="264767"/>
                </a:solidFill>
                <a:latin typeface="Telegraf"/>
                <a:ea typeface="Telegraf"/>
                <a:cs typeface="Telegraf"/>
                <a:sym typeface="Telegraf"/>
              </a:defRPr>
            </a:lvl1pPr>
          </a:lstStyle>
          <a:p>
            <a:pPr/>
            <a:r>
              <a:t>Our brains are wired for negativity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2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2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2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2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26">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6"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9486A"/>
        </a:solidFill>
      </p:bgPr>
    </p:bg>
    <p:spTree>
      <p:nvGrpSpPr>
        <p:cNvPr id="1" name=""/>
        <p:cNvGrpSpPr/>
        <p:nvPr/>
      </p:nvGrpSpPr>
      <p:grpSpPr>
        <a:xfrm>
          <a:off x="0" y="0"/>
          <a:ext cx="0" cy="0"/>
          <a:chOff x="0" y="0"/>
          <a:chExt cx="0" cy="0"/>
        </a:xfrm>
      </p:grpSpPr>
      <p:pic>
        <p:nvPicPr>
          <p:cNvPr id="129" name="Picture 2" descr="Picture 2"/>
          <p:cNvPicPr>
            <a:picLocks noChangeAspect="1"/>
          </p:cNvPicPr>
          <p:nvPr/>
        </p:nvPicPr>
        <p:blipFill>
          <a:blip r:embed="rId2">
            <a:extLst/>
          </a:blip>
          <a:stretch>
            <a:fillRect/>
          </a:stretch>
        </p:blipFill>
        <p:spPr>
          <a:xfrm>
            <a:off x="1028700" y="601211"/>
            <a:ext cx="6587691" cy="9915620"/>
          </a:xfrm>
          <a:prstGeom prst="rect">
            <a:avLst/>
          </a:prstGeom>
          <a:ln w="12700">
            <a:miter lim="400000"/>
          </a:ln>
        </p:spPr>
      </p:pic>
      <p:sp>
        <p:nvSpPr>
          <p:cNvPr id="130" name="TextBox 3"/>
          <p:cNvSpPr txBox="1"/>
          <p:nvPr/>
        </p:nvSpPr>
        <p:spPr>
          <a:xfrm>
            <a:off x="8648700" y="1857375"/>
            <a:ext cx="7994196" cy="547876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200"/>
              </a:lnSpc>
              <a:defRPr sz="6000">
                <a:solidFill>
                  <a:srgbClr val="FFFFFF"/>
                </a:solidFill>
                <a:latin typeface="Telegraf Bold"/>
                <a:ea typeface="Telegraf Bold"/>
                <a:cs typeface="Telegraf Bold"/>
                <a:sym typeface="Telegraf Bold"/>
              </a:defRPr>
            </a:pPr>
            <a:r>
              <a:t>Withdrawals and deposits are not created equally </a:t>
            </a:r>
          </a:p>
          <a:p>
            <a:pPr>
              <a:lnSpc>
                <a:spcPts val="7200"/>
              </a:lnSpc>
            </a:pPr>
          </a:p>
          <a:p>
            <a:pPr>
              <a:lnSpc>
                <a:spcPts val="7200"/>
              </a:lnSpc>
              <a:defRPr sz="6000">
                <a:solidFill>
                  <a:srgbClr val="FFFFFF"/>
                </a:solidFill>
                <a:latin typeface="Telegraf Bold"/>
                <a:ea typeface="Telegraf Bold"/>
                <a:cs typeface="Telegraf Bold"/>
                <a:sym typeface="Telegraf Bold"/>
              </a:defRPr>
            </a:pPr>
            <a:r>
              <a:t>Need ratio of between 1:3 &amp; 1:5</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30">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0"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AutoShape 2"/>
          <p:cNvSpPr/>
          <p:nvPr/>
        </p:nvSpPr>
        <p:spPr>
          <a:xfrm>
            <a:off x="0" y="0"/>
            <a:ext cx="406854" cy="10287000"/>
          </a:xfrm>
          <a:prstGeom prst="rect">
            <a:avLst/>
          </a:prstGeom>
          <a:solidFill>
            <a:srgbClr val="C5192D"/>
          </a:solidFill>
          <a:ln w="12700">
            <a:miter lim="400000"/>
          </a:ln>
        </p:spPr>
        <p:txBody>
          <a:bodyPr lIns="45719" rIns="45719"/>
          <a:lstStyle/>
          <a:p>
            <a:pPr/>
          </a:p>
        </p:txBody>
      </p:sp>
      <p:sp>
        <p:nvSpPr>
          <p:cNvPr id="133" name="TextBox 3"/>
          <p:cNvSpPr txBox="1"/>
          <p:nvPr/>
        </p:nvSpPr>
        <p:spPr>
          <a:xfrm>
            <a:off x="1611855" y="1518136"/>
            <a:ext cx="5481255" cy="273174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0800"/>
              </a:lnSpc>
              <a:defRPr sz="9000">
                <a:solidFill>
                  <a:srgbClr val="19486A"/>
                </a:solidFill>
                <a:latin typeface="Telegraf Bold"/>
                <a:ea typeface="Telegraf Bold"/>
                <a:cs typeface="Telegraf Bold"/>
                <a:sym typeface="Telegraf Bold"/>
              </a:defRPr>
            </a:lvl1pPr>
          </a:lstStyle>
          <a:p>
            <a:pPr/>
            <a:r>
              <a:t>6 Energy Zappers</a:t>
            </a:r>
          </a:p>
        </p:txBody>
      </p:sp>
      <p:sp>
        <p:nvSpPr>
          <p:cNvPr id="134" name="TextBox 5"/>
          <p:cNvSpPr txBox="1"/>
          <p:nvPr/>
        </p:nvSpPr>
        <p:spPr>
          <a:xfrm>
            <a:off x="12354972" y="1215866"/>
            <a:ext cx="5933029" cy="72579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5200"/>
              </a:lnSpc>
              <a:defRPr sz="4400">
                <a:solidFill>
                  <a:srgbClr val="C5192D"/>
                </a:solidFill>
                <a:latin typeface="Telegraf Bold"/>
                <a:ea typeface="Telegraf Bold"/>
                <a:cs typeface="Telegraf Bold"/>
                <a:sym typeface="Telegraf Bold"/>
              </a:defRPr>
            </a:pPr>
            <a:r>
              <a:t>Overwhelm</a:t>
            </a:r>
          </a:p>
          <a:p>
            <a:pPr>
              <a:lnSpc>
                <a:spcPts val="5200"/>
              </a:lnSpc>
            </a:pPr>
          </a:p>
          <a:p>
            <a:pPr>
              <a:lnSpc>
                <a:spcPts val="5200"/>
              </a:lnSpc>
              <a:defRPr sz="4300">
                <a:solidFill>
                  <a:srgbClr val="C5192D"/>
                </a:solidFill>
                <a:latin typeface="Telegraf Bold"/>
                <a:ea typeface="Telegraf Bold"/>
                <a:cs typeface="Telegraf Bold"/>
                <a:sym typeface="Telegraf Bold"/>
              </a:defRPr>
            </a:pPr>
            <a:r>
              <a:t>Worry </a:t>
            </a:r>
          </a:p>
          <a:p>
            <a:pPr>
              <a:lnSpc>
                <a:spcPts val="5200"/>
              </a:lnSpc>
            </a:pPr>
          </a:p>
          <a:p>
            <a:pPr>
              <a:lnSpc>
                <a:spcPts val="5200"/>
              </a:lnSpc>
              <a:defRPr sz="4300">
                <a:solidFill>
                  <a:srgbClr val="C5192D"/>
                </a:solidFill>
                <a:latin typeface="Telegraf Bold"/>
                <a:ea typeface="Telegraf Bold"/>
                <a:cs typeface="Telegraf Bold"/>
                <a:sym typeface="Telegraf Bold"/>
              </a:defRPr>
            </a:pPr>
            <a:r>
              <a:t>Loss</a:t>
            </a:r>
          </a:p>
          <a:p>
            <a:pPr>
              <a:lnSpc>
                <a:spcPts val="5200"/>
              </a:lnSpc>
            </a:pPr>
          </a:p>
          <a:p>
            <a:pPr>
              <a:lnSpc>
                <a:spcPts val="5200"/>
              </a:lnSpc>
              <a:defRPr sz="4300">
                <a:solidFill>
                  <a:srgbClr val="C5192D"/>
                </a:solidFill>
                <a:latin typeface="Telegraf Bold"/>
                <a:ea typeface="Telegraf Bold"/>
                <a:cs typeface="Telegraf Bold"/>
                <a:sym typeface="Telegraf Bold"/>
              </a:defRPr>
            </a:pPr>
            <a:r>
              <a:t>Fear</a:t>
            </a:r>
          </a:p>
          <a:p>
            <a:pPr>
              <a:lnSpc>
                <a:spcPts val="5200"/>
              </a:lnSpc>
            </a:pPr>
          </a:p>
          <a:p>
            <a:pPr>
              <a:lnSpc>
                <a:spcPts val="5200"/>
              </a:lnSpc>
              <a:defRPr sz="4300">
                <a:solidFill>
                  <a:srgbClr val="C5192D"/>
                </a:solidFill>
                <a:latin typeface="Telegraf Bold"/>
                <a:ea typeface="Telegraf Bold"/>
                <a:cs typeface="Telegraf Bold"/>
                <a:sym typeface="Telegraf Bold"/>
              </a:defRPr>
            </a:pPr>
            <a:r>
              <a:t>Anger</a:t>
            </a:r>
          </a:p>
          <a:p>
            <a:pPr>
              <a:lnSpc>
                <a:spcPts val="5200"/>
              </a:lnSpc>
            </a:pPr>
          </a:p>
          <a:p>
            <a:pPr>
              <a:lnSpc>
                <a:spcPts val="5200"/>
              </a:lnSpc>
              <a:defRPr sz="4300">
                <a:solidFill>
                  <a:srgbClr val="C5192D"/>
                </a:solidFill>
                <a:latin typeface="Telegraf Bold"/>
                <a:ea typeface="Telegraf Bold"/>
                <a:cs typeface="Telegraf Bold"/>
                <a:sym typeface="Telegraf Bold"/>
              </a:defRPr>
            </a:pPr>
            <a:r>
              <a:t>Resentment</a:t>
            </a:r>
          </a:p>
        </p:txBody>
      </p:sp>
      <p:sp>
        <p:nvSpPr>
          <p:cNvPr id="135" name="TextBox 8"/>
          <p:cNvSpPr txBox="1"/>
          <p:nvPr/>
        </p:nvSpPr>
        <p:spPr>
          <a:xfrm>
            <a:off x="1611855" y="4930517"/>
            <a:ext cx="7889962" cy="32955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5200"/>
              </a:lnSpc>
              <a:defRPr sz="4300">
                <a:solidFill>
                  <a:srgbClr val="C5192D"/>
                </a:solidFill>
                <a:latin typeface="Telegraf Bold"/>
                <a:ea typeface="Telegraf Bold"/>
                <a:cs typeface="Telegraf Bold"/>
                <a:sym typeface="Telegraf Bold"/>
              </a:defRPr>
            </a:pPr>
            <a:r>
              <a:t>What are the things that can spark these (or any other) negative emotion for you? </a:t>
            </a:r>
          </a:p>
          <a:p>
            <a:pPr>
              <a:lnSpc>
                <a:spcPts val="5200"/>
              </a:lnSpc>
            </a:pPr>
          </a:p>
          <a:p>
            <a:pPr>
              <a:lnSpc>
                <a:spcPts val="5200"/>
              </a:lnSpc>
              <a:defRPr sz="4300">
                <a:solidFill>
                  <a:srgbClr val="C5192D"/>
                </a:solidFill>
                <a:latin typeface="Telegraf Bold"/>
                <a:ea typeface="Telegraf Bold"/>
                <a:cs typeface="Telegraf Bold"/>
                <a:sym typeface="Telegraf Bold"/>
              </a:defRPr>
            </a:pPr>
            <a:r>
              <a:t>What impact does this have?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AutoShape 2"/>
          <p:cNvSpPr/>
          <p:nvPr/>
        </p:nvSpPr>
        <p:spPr>
          <a:xfrm>
            <a:off x="0" y="0"/>
            <a:ext cx="406854" cy="10287000"/>
          </a:xfrm>
          <a:prstGeom prst="rect">
            <a:avLst/>
          </a:prstGeom>
          <a:solidFill>
            <a:srgbClr val="19486A"/>
          </a:solidFill>
          <a:ln w="12700">
            <a:miter lim="400000"/>
          </a:ln>
        </p:spPr>
        <p:txBody>
          <a:bodyPr lIns="45719" rIns="45719"/>
          <a:lstStyle/>
          <a:p>
            <a:pPr/>
          </a:p>
        </p:txBody>
      </p:sp>
      <p:sp>
        <p:nvSpPr>
          <p:cNvPr id="138" name="AutoShape 3"/>
          <p:cNvSpPr/>
          <p:nvPr/>
        </p:nvSpPr>
        <p:spPr>
          <a:xfrm>
            <a:off x="7003595" y="0"/>
            <a:ext cx="11284405" cy="10287000"/>
          </a:xfrm>
          <a:prstGeom prst="rect">
            <a:avLst/>
          </a:prstGeom>
          <a:solidFill>
            <a:srgbClr val="19486A"/>
          </a:solidFill>
          <a:ln w="12700">
            <a:miter lim="400000"/>
          </a:ln>
        </p:spPr>
        <p:txBody>
          <a:bodyPr lIns="45719" rIns="45719"/>
          <a:lstStyle/>
          <a:p>
            <a:pPr/>
          </a:p>
        </p:txBody>
      </p:sp>
      <p:sp>
        <p:nvSpPr>
          <p:cNvPr id="139" name="Freeform 5"/>
          <p:cNvSpPr/>
          <p:nvPr/>
        </p:nvSpPr>
        <p:spPr>
          <a:xfrm>
            <a:off x="1689320" y="1028700"/>
            <a:ext cx="4031810" cy="4031792"/>
          </a:xfrm>
          <a:prstGeom prst="ellipse">
            <a:avLst/>
          </a:prstGeom>
          <a:blipFill>
            <a:blip r:embed="rId2"/>
            <a:stretch>
              <a:fillRect/>
            </a:stretch>
          </a:blipFill>
          <a:ln w="12700">
            <a:miter lim="400000"/>
          </a:ln>
        </p:spPr>
        <p:txBody>
          <a:bodyPr lIns="45719" rIns="45719"/>
          <a:lstStyle/>
          <a:p>
            <a:pPr/>
          </a:p>
        </p:txBody>
      </p:sp>
      <p:sp>
        <p:nvSpPr>
          <p:cNvPr id="140" name="TextBox 6"/>
          <p:cNvSpPr txBox="1"/>
          <p:nvPr/>
        </p:nvSpPr>
        <p:spPr>
          <a:xfrm>
            <a:off x="8648700" y="2241092"/>
            <a:ext cx="7994196" cy="547876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200"/>
              </a:lnSpc>
              <a:defRPr sz="6000">
                <a:solidFill>
                  <a:srgbClr val="FFFFFF"/>
                </a:solidFill>
                <a:latin typeface="Telegraf Bold"/>
                <a:ea typeface="Telegraf Bold"/>
                <a:cs typeface="Telegraf Bold"/>
                <a:sym typeface="Telegraf Bold"/>
              </a:defRPr>
            </a:pPr>
            <a:r>
              <a:t>Journalling</a:t>
            </a:r>
          </a:p>
          <a:p>
            <a:pPr>
              <a:lnSpc>
                <a:spcPts val="7200"/>
              </a:lnSpc>
            </a:pPr>
          </a:p>
          <a:p>
            <a:pPr>
              <a:lnSpc>
                <a:spcPts val="7200"/>
              </a:lnSpc>
              <a:defRPr sz="6000">
                <a:solidFill>
                  <a:srgbClr val="FFFFFF"/>
                </a:solidFill>
                <a:latin typeface="Telegraf Bold"/>
                <a:ea typeface="Telegraf Bold"/>
                <a:cs typeface="Telegraf Bold"/>
                <a:sym typeface="Telegraf Bold"/>
              </a:defRPr>
            </a:pPr>
            <a:r>
              <a:t>Talk with a friend</a:t>
            </a:r>
          </a:p>
          <a:p>
            <a:pPr>
              <a:lnSpc>
                <a:spcPts val="7200"/>
              </a:lnSpc>
            </a:pPr>
          </a:p>
          <a:p>
            <a:pPr>
              <a:lnSpc>
                <a:spcPts val="7200"/>
              </a:lnSpc>
              <a:defRPr sz="6000">
                <a:solidFill>
                  <a:srgbClr val="FFFFFF"/>
                </a:solidFill>
                <a:latin typeface="Telegraf Bold"/>
                <a:ea typeface="Telegraf Bold"/>
                <a:cs typeface="Telegraf Bold"/>
                <a:sym typeface="Telegraf Bold"/>
              </a:defRPr>
            </a:pPr>
            <a:r>
              <a:t>Get the thoughts out of your head</a:t>
            </a:r>
          </a:p>
        </p:txBody>
      </p:sp>
      <p:sp>
        <p:nvSpPr>
          <p:cNvPr id="141" name="TextBox 7"/>
          <p:cNvSpPr txBox="1"/>
          <p:nvPr/>
        </p:nvSpPr>
        <p:spPr>
          <a:xfrm>
            <a:off x="1689320" y="5787795"/>
            <a:ext cx="4031810" cy="158114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4200"/>
              </a:lnSpc>
              <a:defRPr sz="3000">
                <a:solidFill>
                  <a:srgbClr val="19486A"/>
                </a:solidFill>
                <a:latin typeface="Telegraf"/>
                <a:ea typeface="Telegraf"/>
                <a:cs typeface="Telegraf"/>
                <a:sym typeface="Telegraf"/>
              </a:defRPr>
            </a:lvl1pPr>
          </a:lstStyle>
          <a:p>
            <a:pPr/>
            <a:r>
              <a:t>Give voice to your emotions in a way that is productive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AutoShape 2"/>
          <p:cNvSpPr/>
          <p:nvPr/>
        </p:nvSpPr>
        <p:spPr>
          <a:xfrm>
            <a:off x="10046154" y="0"/>
            <a:ext cx="8241846" cy="10287000"/>
          </a:xfrm>
          <a:prstGeom prst="rect">
            <a:avLst/>
          </a:prstGeom>
          <a:solidFill>
            <a:srgbClr val="19486A"/>
          </a:solidFill>
          <a:ln w="12700">
            <a:miter lim="400000"/>
          </a:ln>
        </p:spPr>
        <p:txBody>
          <a:bodyPr lIns="45719" rIns="45719"/>
          <a:lstStyle/>
          <a:p>
            <a:pPr/>
          </a:p>
        </p:txBody>
      </p:sp>
      <p:sp>
        <p:nvSpPr>
          <p:cNvPr id="144" name="Freeform 4"/>
          <p:cNvSpPr/>
          <p:nvPr/>
        </p:nvSpPr>
        <p:spPr>
          <a:xfrm>
            <a:off x="-228926" y="-738"/>
            <a:ext cx="10275081" cy="10288476"/>
          </a:xfrm>
          <a:prstGeom prst="rect">
            <a:avLst/>
          </a:prstGeom>
          <a:blipFill>
            <a:blip r:embed="rId2"/>
            <a:stretch>
              <a:fillRect/>
            </a:stretch>
          </a:blipFill>
          <a:ln w="12700">
            <a:miter lim="400000"/>
          </a:ln>
        </p:spPr>
        <p:txBody>
          <a:bodyPr lIns="45719" rIns="45719"/>
          <a:lstStyle/>
          <a:p>
            <a:pPr/>
          </a:p>
        </p:txBody>
      </p:sp>
      <p:sp>
        <p:nvSpPr>
          <p:cNvPr id="145" name="TextBox 5"/>
          <p:cNvSpPr txBox="1"/>
          <p:nvPr/>
        </p:nvSpPr>
        <p:spPr>
          <a:xfrm>
            <a:off x="11293365" y="962025"/>
            <a:ext cx="5843993" cy="3048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3000"/>
              </a:lnSpc>
              <a:defRPr sz="2400">
                <a:solidFill>
                  <a:srgbClr val="FFFFFF"/>
                </a:solidFill>
                <a:latin typeface="Telegraf Bold"/>
                <a:ea typeface="Telegraf Bold"/>
                <a:cs typeface="Telegraf Bold"/>
                <a:sym typeface="Telegraf Bold"/>
              </a:defRPr>
            </a:pPr>
            <a:r>
              <a:t>5 MINUTE TOOL: THINK, WRITE, FEEL</a:t>
            </a:r>
          </a:p>
          <a:p>
            <a:pPr>
              <a:lnSpc>
                <a:spcPts val="3000"/>
              </a:lnSpc>
              <a:defRPr sz="2400"/>
            </a:pPr>
          </a:p>
          <a:p>
            <a:pPr>
              <a:lnSpc>
                <a:spcPts val="3000"/>
              </a:lnSpc>
              <a:defRPr sz="2400">
                <a:solidFill>
                  <a:srgbClr val="FFFFFF"/>
                </a:solidFill>
                <a:latin typeface="Telegraf"/>
                <a:ea typeface="Telegraf"/>
                <a:cs typeface="Telegraf"/>
                <a:sym typeface="Telegraf"/>
              </a:defRPr>
            </a:pPr>
            <a:r>
              <a:t>At the end of each day write down three good things that happened during the day. Write a sentence or two to really describe the great feelings - get specific. </a:t>
            </a:r>
          </a:p>
          <a:p>
            <a:pPr>
              <a:lnSpc>
                <a:spcPts val="3000"/>
              </a:lnSpc>
              <a:defRPr sz="2400"/>
            </a:pPr>
          </a:p>
        </p:txBody>
      </p:sp>
      <p:sp>
        <p:nvSpPr>
          <p:cNvPr id="146" name="TextBox 6"/>
          <p:cNvSpPr txBox="1"/>
          <p:nvPr/>
        </p:nvSpPr>
        <p:spPr>
          <a:xfrm>
            <a:off x="11293365" y="5282422"/>
            <a:ext cx="5843993" cy="22798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3000"/>
              </a:lnSpc>
              <a:defRPr sz="2400">
                <a:solidFill>
                  <a:srgbClr val="FFFFFF"/>
                </a:solidFill>
                <a:latin typeface="Telegraf Bold"/>
                <a:ea typeface="Telegraf Bold"/>
                <a:cs typeface="Telegraf Bold"/>
                <a:sym typeface="Telegraf Bold"/>
              </a:defRPr>
            </a:pPr>
            <a:r>
              <a:t>PRO TIP</a:t>
            </a:r>
          </a:p>
          <a:p>
            <a:pPr>
              <a:lnSpc>
                <a:spcPts val="3000"/>
              </a:lnSpc>
              <a:defRPr sz="2400"/>
            </a:pPr>
          </a:p>
          <a:p>
            <a:pPr>
              <a:lnSpc>
                <a:spcPts val="3000"/>
              </a:lnSpc>
              <a:defRPr sz="2400">
                <a:solidFill>
                  <a:srgbClr val="FFFFFF"/>
                </a:solidFill>
                <a:latin typeface="Telegraf"/>
                <a:ea typeface="Telegraf"/>
                <a:cs typeface="Telegraf"/>
                <a:sym typeface="Telegraf"/>
              </a:defRPr>
            </a:pPr>
            <a:r>
              <a:t>Keep a pad and pen by the side of your bed. Build this into your night time routine. Don’t just think it and write it. Try to really feel it - truly savour the good.</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AutoShape 2"/>
          <p:cNvSpPr/>
          <p:nvPr/>
        </p:nvSpPr>
        <p:spPr>
          <a:xfrm>
            <a:off x="10046154" y="0"/>
            <a:ext cx="8241846" cy="10287000"/>
          </a:xfrm>
          <a:prstGeom prst="rect">
            <a:avLst/>
          </a:prstGeom>
          <a:solidFill>
            <a:srgbClr val="C5192D"/>
          </a:solidFill>
          <a:ln w="12700">
            <a:miter lim="400000"/>
          </a:ln>
        </p:spPr>
        <p:txBody>
          <a:bodyPr lIns="45719" rIns="45719"/>
          <a:lstStyle/>
          <a:p>
            <a:pPr/>
          </a:p>
        </p:txBody>
      </p:sp>
      <p:sp>
        <p:nvSpPr>
          <p:cNvPr id="149" name="Freeform 4"/>
          <p:cNvSpPr/>
          <p:nvPr/>
        </p:nvSpPr>
        <p:spPr>
          <a:xfrm>
            <a:off x="-228926" y="11962"/>
            <a:ext cx="10275080" cy="10275038"/>
          </a:xfrm>
          <a:prstGeom prst="rect">
            <a:avLst/>
          </a:prstGeom>
          <a:solidFill>
            <a:srgbClr val="FFFFFF"/>
          </a:solidFill>
          <a:ln>
            <a:solidFill>
              <a:srgbClr val="000000"/>
            </a:solidFill>
          </a:ln>
        </p:spPr>
        <p:txBody>
          <a:bodyPr lIns="45719" rIns="45719"/>
          <a:lstStyle/>
          <a:p>
            <a:pPr/>
          </a:p>
        </p:txBody>
      </p:sp>
      <p:sp>
        <p:nvSpPr>
          <p:cNvPr id="150" name="Freeform 6"/>
          <p:cNvSpPr/>
          <p:nvPr/>
        </p:nvSpPr>
        <p:spPr>
          <a:xfrm>
            <a:off x="-228926" y="11962"/>
            <a:ext cx="10275080" cy="10275038"/>
          </a:xfrm>
          <a:prstGeom prst="rect">
            <a:avLst/>
          </a:prstGeom>
          <a:blipFill>
            <a:blip r:embed="rId2"/>
            <a:stretch>
              <a:fillRect/>
            </a:stretch>
          </a:blipFill>
          <a:ln w="12700">
            <a:miter lim="400000"/>
          </a:ln>
        </p:spPr>
        <p:txBody>
          <a:bodyPr lIns="45719" rIns="45719"/>
          <a:lstStyle/>
          <a:p>
            <a:pPr/>
          </a:p>
        </p:txBody>
      </p:sp>
      <p:sp>
        <p:nvSpPr>
          <p:cNvPr id="151" name="TextBox 7"/>
          <p:cNvSpPr txBox="1"/>
          <p:nvPr/>
        </p:nvSpPr>
        <p:spPr>
          <a:xfrm>
            <a:off x="11342003" y="593265"/>
            <a:ext cx="6150805" cy="3803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3000"/>
              </a:lnSpc>
              <a:defRPr sz="2400">
                <a:solidFill>
                  <a:srgbClr val="FFFFFF"/>
                </a:solidFill>
                <a:latin typeface="Telegraf Bold"/>
                <a:ea typeface="Telegraf Bold"/>
                <a:cs typeface="Telegraf Bold"/>
                <a:sym typeface="Telegraf Bold"/>
              </a:defRPr>
            </a:pPr>
            <a:r>
              <a:t>2 MINUTE TOOL: THE MORNING POWER UP</a:t>
            </a:r>
          </a:p>
          <a:p>
            <a:pPr>
              <a:lnSpc>
                <a:spcPts val="3000"/>
              </a:lnSpc>
              <a:defRPr sz="2400">
                <a:solidFill>
                  <a:srgbClr val="FFFFFF"/>
                </a:solidFill>
                <a:latin typeface="Telegraf Bold"/>
                <a:ea typeface="Telegraf Bold"/>
                <a:cs typeface="Telegraf Bold"/>
                <a:sym typeface="Telegraf Bold"/>
              </a:defRPr>
            </a:pPr>
            <a:r>
              <a:t> </a:t>
            </a:r>
          </a:p>
          <a:p>
            <a:pPr>
              <a:lnSpc>
                <a:spcPts val="3000"/>
              </a:lnSpc>
              <a:defRPr sz="2400">
                <a:solidFill>
                  <a:srgbClr val="FFFFFF"/>
                </a:solidFill>
                <a:latin typeface="Telegraf"/>
                <a:ea typeface="Telegraf"/>
                <a:cs typeface="Telegraf"/>
                <a:sym typeface="Telegraf"/>
              </a:defRPr>
            </a:pPr>
            <a:r>
              <a:t>Each morning, ask yourself: </a:t>
            </a:r>
            <a:r>
              <a:rPr>
                <a:latin typeface="Telegraf Italics"/>
                <a:ea typeface="Telegraf Italics"/>
                <a:cs typeface="Telegraf Italics"/>
                <a:sym typeface="Telegraf Italics"/>
              </a:rPr>
              <a:t>How do I want to feel today? </a:t>
            </a:r>
            <a:endParaRPr>
              <a:latin typeface="Telegraf Italics"/>
              <a:ea typeface="Telegraf Italics"/>
              <a:cs typeface="Telegraf Italics"/>
              <a:sym typeface="Telegraf Italics"/>
            </a:endParaRPr>
          </a:p>
          <a:p>
            <a:pPr>
              <a:lnSpc>
                <a:spcPts val="3000"/>
              </a:lnSpc>
              <a:defRPr sz="2400">
                <a:solidFill>
                  <a:srgbClr val="FFFFFF"/>
                </a:solidFill>
                <a:latin typeface="Telegraf"/>
                <a:ea typeface="Telegraf"/>
                <a:cs typeface="Telegraf"/>
                <a:sym typeface="Telegraf"/>
              </a:defRPr>
            </a:pPr>
            <a:r>
              <a:t>Use positive, powerful words and vivid descriptions. In doing this you’re doing what’s called ‘positive priming’ and you’re priming your brain to look out for things that help you to feel this way throughout your day. </a:t>
            </a:r>
          </a:p>
        </p:txBody>
      </p:sp>
      <p:sp>
        <p:nvSpPr>
          <p:cNvPr id="152" name="TextBox 8"/>
          <p:cNvSpPr txBox="1"/>
          <p:nvPr/>
        </p:nvSpPr>
        <p:spPr>
          <a:xfrm>
            <a:off x="11342003" y="5076825"/>
            <a:ext cx="6150805" cy="45658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3000"/>
              </a:lnSpc>
              <a:defRPr sz="2400">
                <a:solidFill>
                  <a:srgbClr val="FFFFFF"/>
                </a:solidFill>
                <a:latin typeface="Telegraf Bold"/>
                <a:ea typeface="Telegraf Bold"/>
                <a:cs typeface="Telegraf Bold"/>
                <a:sym typeface="Telegraf Bold"/>
              </a:defRPr>
            </a:pPr>
            <a:r>
              <a:t>PRO TIP</a:t>
            </a:r>
          </a:p>
          <a:p>
            <a:pPr>
              <a:lnSpc>
                <a:spcPts val="3000"/>
              </a:lnSpc>
              <a:defRPr sz="2400"/>
            </a:pPr>
          </a:p>
          <a:p>
            <a:pPr>
              <a:lnSpc>
                <a:spcPts val="3000"/>
              </a:lnSpc>
              <a:defRPr sz="2400">
                <a:solidFill>
                  <a:srgbClr val="FFFFFF"/>
                </a:solidFill>
                <a:latin typeface="Telegraf"/>
                <a:ea typeface="Telegraf"/>
                <a:cs typeface="Telegraf"/>
                <a:sym typeface="Telegraf"/>
              </a:defRPr>
            </a:pPr>
            <a:r>
              <a:t>You can return to this exercise at any point in the day if you find yourself saying things like - </a:t>
            </a:r>
            <a:r>
              <a:rPr>
                <a:latin typeface="Telegraf Italics"/>
                <a:ea typeface="Telegraf Italics"/>
                <a:cs typeface="Telegraf Italics"/>
                <a:sym typeface="Telegraf Italics"/>
              </a:rPr>
              <a:t>I’m so stressed, I feel terrible, I’m exhausted.</a:t>
            </a:r>
            <a:r>
              <a:t> </a:t>
            </a:r>
          </a:p>
          <a:p>
            <a:pPr>
              <a:lnSpc>
                <a:spcPts val="3000"/>
              </a:lnSpc>
              <a:defRPr sz="2400"/>
            </a:pPr>
          </a:p>
          <a:p>
            <a:pPr>
              <a:lnSpc>
                <a:spcPts val="3000"/>
              </a:lnSpc>
              <a:defRPr sz="2400">
                <a:solidFill>
                  <a:srgbClr val="FFFFFF"/>
                </a:solidFill>
                <a:latin typeface="Telegraf"/>
                <a:ea typeface="Telegraf"/>
                <a:cs typeface="Telegraf"/>
                <a:sym typeface="Telegraf"/>
              </a:defRPr>
            </a:pPr>
            <a:r>
              <a:t>Switch to 'I feel...'</a:t>
            </a:r>
          </a:p>
          <a:p>
            <a:pPr>
              <a:lnSpc>
                <a:spcPts val="3000"/>
              </a:lnSpc>
              <a:defRPr sz="2400"/>
            </a:pPr>
          </a:p>
          <a:p>
            <a:pPr>
              <a:lnSpc>
                <a:spcPts val="3000"/>
              </a:lnSpc>
              <a:defRPr sz="2400">
                <a:solidFill>
                  <a:srgbClr val="FFFFFF"/>
                </a:solidFill>
                <a:latin typeface="Telegraf"/>
                <a:ea typeface="Telegraf"/>
                <a:cs typeface="Telegraf"/>
                <a:sym typeface="Telegraf"/>
              </a:defRPr>
            </a:pPr>
            <a:r>
              <a:t>Then ask: Is this how I want to feel? </a:t>
            </a:r>
            <a:r>
              <a:rPr>
                <a:latin typeface="Telegraf Italics"/>
                <a:ea typeface="Telegraf Italics"/>
                <a:cs typeface="Telegraf Italics"/>
                <a:sym typeface="Telegraf Italics"/>
              </a:rPr>
              <a:t>How do I want to feel instead?  </a:t>
            </a:r>
            <a:endParaRPr>
              <a:latin typeface="Telegraf Italics"/>
              <a:ea typeface="Telegraf Italics"/>
              <a:cs typeface="Telegraf Italics"/>
              <a:sym typeface="Telegraf Italics"/>
            </a:endParaRPr>
          </a:p>
          <a:p>
            <a:pPr>
              <a:lnSpc>
                <a:spcPts val="3000"/>
              </a:lnSpc>
              <a:defRPr sz="2400"/>
            </a:pPr>
            <a:endParaRPr>
              <a:latin typeface="Telegraf Italics"/>
              <a:ea typeface="Telegraf Italics"/>
              <a:cs typeface="Telegraf Italics"/>
              <a:sym typeface="Telegraf Italics"/>
            </a:endParaRPr>
          </a:p>
          <a:p>
            <a:pPr>
              <a:lnSpc>
                <a:spcPts val="3000"/>
              </a:lnSpc>
              <a:defRPr sz="2400">
                <a:solidFill>
                  <a:srgbClr val="FFFFFF"/>
                </a:solidFill>
                <a:latin typeface="Telegraf"/>
                <a:ea typeface="Telegraf"/>
                <a:cs typeface="Telegraf"/>
                <a:sym typeface="Telegraf"/>
              </a:defRPr>
            </a:pPr>
            <a:r>
              <a:t>Think of the next best thought.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8B81F9E2445A4C81B8CC3BA5436E66" ma:contentTypeVersion="13" ma:contentTypeDescription="Create a new document." ma:contentTypeScope="" ma:versionID="e8b4c5450b0170206d04bec36e457d4f">
  <xsd:schema xmlns:xsd="http://www.w3.org/2001/XMLSchema" xmlns:xs="http://www.w3.org/2001/XMLSchema" xmlns:p="http://schemas.microsoft.com/office/2006/metadata/properties" xmlns:ns2="f4e5795b-1741-43b7-afe8-45e7ed12b079" xmlns:ns3="5a3ac295-c21c-46b8-a9dc-e8e0cdfbe3ce" targetNamespace="http://schemas.microsoft.com/office/2006/metadata/properties" ma:root="true" ma:fieldsID="aa74756131a65aa8a43366e8b6de3e94" ns2:_="" ns3:_="">
    <xsd:import namespace="f4e5795b-1741-43b7-afe8-45e7ed12b079"/>
    <xsd:import namespace="5a3ac295-c21c-46b8-a9dc-e8e0cdfbe3c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e5795b-1741-43b7-afe8-45e7ed12b0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3ac295-c21c-46b8-a9dc-e8e0cdfbe3c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8FE5D3-7362-49D5-B540-867561A49ECD}"/>
</file>

<file path=customXml/itemProps2.xml><?xml version="1.0" encoding="utf-8"?>
<ds:datastoreItem xmlns:ds="http://schemas.openxmlformats.org/officeDocument/2006/customXml" ds:itemID="{C6920E18-DB0A-4E31-BA19-6B96B171A5CB}"/>
</file>

<file path=customXml/itemProps3.xml><?xml version="1.0" encoding="utf-8"?>
<ds:datastoreItem xmlns:ds="http://schemas.openxmlformats.org/officeDocument/2006/customXml" ds:itemID="{9624074C-CBAE-4A03-9AD0-125D396B021C}"/>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0x0101000F8B81F9E2445A4C81B8CC3BA5436E66</vt:lpwstr>
  </property>
</Properties>
</file>